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Open Sans Extra Bold" charset="1" panose="020B0906030804020204"/>
      <p:regular r:id="rId12"/>
    </p:embeddedFont>
    <p:embeddedFont>
      <p:font typeface="Poppins" charset="1" panose="00000500000000000000"/>
      <p:regular r:id="rId13"/>
    </p:embeddedFont>
    <p:embeddedFont>
      <p:font typeface="Poppins Bold" charset="1" panose="000008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97502" y="5590237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30362" y="462500"/>
            <a:ext cx="13105857" cy="4828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19"/>
              </a:lnSpc>
              <a:spcBef>
                <a:spcPct val="0"/>
              </a:spcBef>
            </a:pPr>
            <a:r>
              <a:rPr lang="en-US" sz="915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N-Queens Visualizer Using Backtracking Algorithm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420234" y="-1717598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47857" y="-643475"/>
            <a:ext cx="1286950" cy="128695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757394" y="7522582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91331" y="6631448"/>
            <a:ext cx="7366063" cy="501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5"/>
              </a:lnSpc>
              <a:spcBef>
                <a:spcPct val="0"/>
              </a:spcBef>
            </a:pPr>
            <a:r>
              <a:rPr lang="en-US" sz="2753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By: Pariyank Sikarwar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8573918" y="3779510"/>
            <a:ext cx="9146584" cy="5246370"/>
            <a:chOff x="0" y="0"/>
            <a:chExt cx="7981950" cy="45783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12583" t="0" r="-12583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5143500"/>
          </a:xfrm>
          <a:custGeom>
            <a:avLst/>
            <a:gdLst/>
            <a:ahLst/>
            <a:cxnLst/>
            <a:rect r="r" b="b" t="t" l="l"/>
            <a:pathLst>
              <a:path h="5143500" w="182880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406" r="0" b="-644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8217" y="9258300"/>
            <a:ext cx="18476217" cy="1028700"/>
            <a:chOff x="0" y="0"/>
            <a:chExt cx="4866164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88217" y="-925093"/>
            <a:ext cx="19911154" cy="6450267"/>
          </a:xfrm>
          <a:custGeom>
            <a:avLst/>
            <a:gdLst/>
            <a:ahLst/>
            <a:cxnLst/>
            <a:rect r="r" b="b" t="t" l="l"/>
            <a:pathLst>
              <a:path h="6450267" w="19911154">
                <a:moveTo>
                  <a:pt x="0" y="0"/>
                </a:moveTo>
                <a:lnTo>
                  <a:pt x="19911154" y="0"/>
                </a:lnTo>
                <a:lnTo>
                  <a:pt x="19911154" y="6450267"/>
                </a:lnTo>
                <a:lnTo>
                  <a:pt x="0" y="64502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2976" r="0" b="-52976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367558" y="2590556"/>
            <a:ext cx="11552885" cy="5105887"/>
            <a:chOff x="0" y="0"/>
            <a:chExt cx="3042735" cy="13447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42735" cy="1344760"/>
            </a:xfrm>
            <a:custGeom>
              <a:avLst/>
              <a:gdLst/>
              <a:ahLst/>
              <a:cxnLst/>
              <a:rect r="r" b="b" t="t" l="l"/>
              <a:pathLst>
                <a:path h="1344760" w="3042735">
                  <a:moveTo>
                    <a:pt x="0" y="0"/>
                  </a:moveTo>
                  <a:lnTo>
                    <a:pt x="3042735" y="0"/>
                  </a:lnTo>
                  <a:lnTo>
                    <a:pt x="3042735" y="1344760"/>
                  </a:lnTo>
                  <a:lnTo>
                    <a:pt x="0" y="1344760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042735" cy="1382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762937" y="2485781"/>
            <a:ext cx="10762126" cy="2032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95"/>
              </a:lnSpc>
              <a:spcBef>
                <a:spcPct val="0"/>
              </a:spcBef>
            </a:pPr>
            <a:r>
              <a:rPr lang="en-US" sz="585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Introduction to N-Queens Problem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96755" y="4817965"/>
            <a:ext cx="10494490" cy="2563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8"/>
              </a:lnSpc>
            </a:pPr>
            <a:r>
              <a:rPr lang="en-US" sz="3048" spc="-6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What is the N-Queens Problem? </a:t>
            </a:r>
          </a:p>
          <a:p>
            <a:pPr algn="ctr">
              <a:lnSpc>
                <a:spcPts val="3988"/>
              </a:lnSpc>
              <a:spcBef>
                <a:spcPct val="0"/>
              </a:spcBef>
            </a:pPr>
            <a:r>
              <a:rPr lang="en-US" sz="2848" spc="-56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The N-Queens problem involves placing N queens on an N×N chessboard such that no two queens can attack each other. This means no two queens can be in the same row, column, or diagonal.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39603" y="1122782"/>
            <a:ext cx="7019697" cy="10556306"/>
            <a:chOff x="0" y="0"/>
            <a:chExt cx="660400" cy="9931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993118"/>
            </a:xfrm>
            <a:custGeom>
              <a:avLst/>
              <a:gdLst/>
              <a:ahLst/>
              <a:cxnLst/>
              <a:rect r="r" b="b" t="t" l="l"/>
              <a:pathLst>
                <a:path h="993118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614313" y="1459818"/>
            <a:ext cx="6270276" cy="6270276"/>
            <a:chOff x="0" y="0"/>
            <a:chExt cx="8916670" cy="89166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8903970" cy="8903970"/>
            </a:xfrm>
            <a:custGeom>
              <a:avLst/>
              <a:gdLst/>
              <a:ahLst/>
              <a:cxnLst/>
              <a:rect r="r" b="b" t="t" l="l"/>
              <a:pathLst>
                <a:path h="8903970" w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4940" y="154940"/>
              <a:ext cx="8605520" cy="8605520"/>
            </a:xfrm>
            <a:custGeom>
              <a:avLst/>
              <a:gdLst/>
              <a:ahLst/>
              <a:cxnLst/>
              <a:rect r="r" b="b" t="t" l="l"/>
              <a:pathLst>
                <a:path h="8605520" w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2"/>
              <a:stretch>
                <a:fillRect l="-23059" t="0" r="-23059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39583" y="4509232"/>
            <a:ext cx="9510375" cy="3995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1205" indent="-305603" lvl="1">
              <a:lnSpc>
                <a:spcPts val="3963"/>
              </a:lnSpc>
              <a:buFont typeface="Arial"/>
              <a:buChar char="•"/>
            </a:pPr>
            <a:r>
              <a:rPr lang="en-US" sz="2830" spc="-56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Queen's Movement: In chess, a queen can move any number of squares along a row, column, or diagonal.</a:t>
            </a:r>
          </a:p>
          <a:p>
            <a:pPr algn="l" marL="611205" indent="-305603" lvl="1">
              <a:lnSpc>
                <a:spcPts val="3963"/>
              </a:lnSpc>
              <a:buFont typeface="Arial"/>
              <a:buChar char="•"/>
            </a:pPr>
            <a:r>
              <a:rPr lang="en-US" sz="2830" spc="-56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Constraints:</a:t>
            </a:r>
          </a:p>
          <a:p>
            <a:pPr algn="l" marL="632795" indent="-316397" lvl="1">
              <a:lnSpc>
                <a:spcPts val="4103"/>
              </a:lnSpc>
              <a:buFont typeface="Arial"/>
              <a:buChar char="•"/>
            </a:pPr>
            <a:r>
              <a:rPr lang="en-US" sz="2930" spc="-58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No two queens can be in the same row.</a:t>
            </a:r>
          </a:p>
          <a:p>
            <a:pPr algn="l" marL="611205" indent="-305603" lvl="1">
              <a:lnSpc>
                <a:spcPts val="3963"/>
              </a:lnSpc>
              <a:buFont typeface="Arial"/>
              <a:buChar char="•"/>
            </a:pPr>
            <a:r>
              <a:rPr lang="en-US" sz="2830" spc="-56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No two queens can be in the same column.</a:t>
            </a:r>
          </a:p>
          <a:p>
            <a:pPr algn="l" marL="611205" indent="-305603" lvl="1">
              <a:lnSpc>
                <a:spcPts val="3963"/>
              </a:lnSpc>
              <a:buFont typeface="Arial"/>
              <a:buChar char="•"/>
            </a:pPr>
            <a:r>
              <a:rPr lang="en-US" sz="2830" spc="-56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No two queens can be in the same diagonal.</a:t>
            </a:r>
          </a:p>
          <a:p>
            <a:pPr algn="l" marL="0" indent="0" lvl="0">
              <a:lnSpc>
                <a:spcPts val="3963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634141" y="2677626"/>
            <a:ext cx="8721258" cy="1500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Rules of the N-Queens Problem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66830" y="0"/>
            <a:ext cx="5021170" cy="10287000"/>
            <a:chOff x="0" y="0"/>
            <a:chExt cx="13224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24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22448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84101" y="1696377"/>
            <a:ext cx="10630249" cy="1571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Introduction to Backtracking</a:t>
            </a:r>
          </a:p>
          <a:p>
            <a:pPr algn="l" marL="0" indent="0" lvl="0">
              <a:lnSpc>
                <a:spcPts val="6300"/>
              </a:lnSpc>
              <a:spcBef>
                <a:spcPct val="0"/>
              </a:spcBef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-1595820" y="-1782102"/>
            <a:ext cx="3564204" cy="356420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84101" y="3342256"/>
            <a:ext cx="9504246" cy="4640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3"/>
              </a:lnSpc>
            </a:pPr>
            <a:r>
              <a:rPr lang="en-US" sz="2330" spc="-4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What is Backtracking?</a:t>
            </a:r>
          </a:p>
          <a:p>
            <a:pPr algn="l">
              <a:lnSpc>
                <a:spcPts val="2843"/>
              </a:lnSpc>
            </a:pPr>
            <a:r>
              <a:rPr lang="en-US" sz="2030" spc="-4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Backtracking is a general algorithm for finding all (or some) solutions to computational problems, notably constraint satisfaction problems. It incrementally builds candidates to the solutions and abandons a candidate ("backtracks") as soon as it determines that the candidate cannot possibly be completed to a valid solution.</a:t>
            </a:r>
          </a:p>
          <a:p>
            <a:pPr algn="l">
              <a:lnSpc>
                <a:spcPts val="2843"/>
              </a:lnSpc>
            </a:pPr>
          </a:p>
          <a:p>
            <a:pPr algn="l">
              <a:lnSpc>
                <a:spcPts val="2843"/>
              </a:lnSpc>
            </a:pPr>
            <a:r>
              <a:rPr lang="en-US" sz="2030" spc="-4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Key Concepts:</a:t>
            </a:r>
          </a:p>
          <a:p>
            <a:pPr algn="l" marL="438490" indent="-219245" lvl="1">
              <a:lnSpc>
                <a:spcPts val="2843"/>
              </a:lnSpc>
              <a:buFont typeface="Arial"/>
              <a:buChar char="•"/>
            </a:pPr>
            <a:r>
              <a:rPr lang="en-US" sz="2030" spc="-4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Recursive Approach: The algorithm tries to build a solution recursively, one piece at a time.</a:t>
            </a:r>
          </a:p>
          <a:p>
            <a:pPr algn="l" marL="438490" indent="-219245" lvl="1">
              <a:lnSpc>
                <a:spcPts val="2843"/>
              </a:lnSpc>
              <a:buFont typeface="Arial"/>
              <a:buChar char="•"/>
            </a:pPr>
            <a:r>
              <a:rPr lang="en-US" sz="2030" spc="-4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Backtrack: If the current partial solution is invalid, it backtracks to the previous step and tries a different path.</a:t>
            </a:r>
          </a:p>
          <a:p>
            <a:pPr algn="l" marL="0" indent="0" lvl="0">
              <a:lnSpc>
                <a:spcPts val="2843"/>
              </a:lnSpc>
              <a:spcBef>
                <a:spcPct val="0"/>
              </a:spcBef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9966307" y="300249"/>
            <a:ext cx="8027935" cy="9598729"/>
            <a:chOff x="0" y="0"/>
            <a:chExt cx="8603361" cy="1028674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2"/>
              <a:stretch>
                <a:fillRect l="-59947" t="0" r="-59947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4700679" y="7074186"/>
            <a:ext cx="5946973" cy="594697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-87814" y="7982684"/>
            <a:ext cx="11402164" cy="711357"/>
          </a:xfrm>
          <a:custGeom>
            <a:avLst/>
            <a:gdLst/>
            <a:ahLst/>
            <a:cxnLst/>
            <a:rect r="r" b="b" t="t" l="l"/>
            <a:pathLst>
              <a:path h="711357" w="11402164">
                <a:moveTo>
                  <a:pt x="0" y="0"/>
                </a:moveTo>
                <a:lnTo>
                  <a:pt x="11402164" y="0"/>
                </a:lnTo>
                <a:lnTo>
                  <a:pt x="11402164" y="711357"/>
                </a:lnTo>
                <a:lnTo>
                  <a:pt x="0" y="7113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6567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656283" y="-2445901"/>
            <a:ext cx="15178802" cy="151788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007842" y="-1797460"/>
            <a:ext cx="13881919" cy="138819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4001817"/>
            <a:ext cx="6033363" cy="163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53"/>
              </a:lnSpc>
              <a:spcBef>
                <a:spcPct val="0"/>
              </a:spcBef>
            </a:pPr>
            <a:r>
              <a:rPr lang="en-US" sz="468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How Backtracking Solves N-Queens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618101" y="1767991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10162447" y="1922963"/>
            <a:ext cx="5768345" cy="808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5"/>
              </a:lnSpc>
            </a:pPr>
            <a:r>
              <a:rPr lang="en-US" sz="2282" spc="-4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Place a queen in the first column of the first row.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63159" y="2041203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01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144000" y="3541391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10688346" y="3580022"/>
            <a:ext cx="5768345" cy="1608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1"/>
              </a:lnSpc>
            </a:pPr>
            <a:r>
              <a:rPr lang="en-US" sz="2279" spc="-4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Move to the next row and place a queen in the first available column where it is not attacked by any previously placed queens.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89058" y="3814603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02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9144000" y="5318072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10688346" y="5496294"/>
            <a:ext cx="5768345" cy="1208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1"/>
              </a:lnSpc>
            </a:pPr>
            <a:r>
              <a:rPr lang="en-US" sz="2279" spc="-4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If no valid position is found in a row, backtrack to the previous row and move the queen to the next valid position.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89058" y="5591284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03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8618101" y="7094753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10162447" y="7336164"/>
            <a:ext cx="5768345" cy="1608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1"/>
              </a:lnSpc>
            </a:pPr>
            <a:r>
              <a:rPr lang="en-US" sz="2279" spc="-4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Repeat until all queens are placed or all possibilities are exhausted.</a:t>
            </a:r>
          </a:p>
          <a:p>
            <a:pPr algn="l">
              <a:lnSpc>
                <a:spcPts val="3191"/>
              </a:lnSpc>
            </a:pPr>
          </a:p>
          <a:p>
            <a:pPr algn="l">
              <a:lnSpc>
                <a:spcPts val="3191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8763159" y="7367965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04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7905455" y="2656032"/>
            <a:ext cx="373607" cy="37360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315313" y="4180490"/>
            <a:ext cx="373607" cy="373607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944228" y="7402839"/>
            <a:ext cx="373607" cy="373607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8309460" y="5760481"/>
            <a:ext cx="373607" cy="373607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18366" y="2485326"/>
            <a:ext cx="8819592" cy="1771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510"/>
              </a:lnSpc>
              <a:spcBef>
                <a:spcPct val="0"/>
              </a:spcBef>
            </a:pPr>
            <a:r>
              <a:rPr lang="en-US" sz="10364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THANK YOU!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2398912" y="0"/>
            <a:ext cx="5889088" cy="756959"/>
            <a:chOff x="0" y="0"/>
            <a:chExt cx="1551036" cy="1993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398912" y="9530041"/>
            <a:ext cx="5889088" cy="756959"/>
            <a:chOff x="0" y="0"/>
            <a:chExt cx="1551036" cy="19936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4925441" y="3609788"/>
            <a:ext cx="9392643" cy="9529477"/>
          </a:xfrm>
          <a:custGeom>
            <a:avLst/>
            <a:gdLst/>
            <a:ahLst/>
            <a:cxnLst/>
            <a:rect r="r" b="b" t="t" l="l"/>
            <a:pathLst>
              <a:path h="9529477" w="9392643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372650" y="4256816"/>
            <a:ext cx="12530617" cy="3827712"/>
          </a:xfrm>
          <a:custGeom>
            <a:avLst/>
            <a:gdLst/>
            <a:ahLst/>
            <a:cxnLst/>
            <a:rect r="r" b="b" t="t" l="l"/>
            <a:pathLst>
              <a:path h="3827712" w="12530617">
                <a:moveTo>
                  <a:pt x="0" y="0"/>
                </a:moveTo>
                <a:lnTo>
                  <a:pt x="12530616" y="0"/>
                </a:lnTo>
                <a:lnTo>
                  <a:pt x="12530616" y="3827712"/>
                </a:lnTo>
                <a:lnTo>
                  <a:pt x="0" y="38277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DAGKtUJRZTM</dc:identifier>
  <dcterms:modified xsi:type="dcterms:W3CDTF">2011-08-01T06:04:30Z</dcterms:modified>
  <cp:revision>1</cp:revision>
  <dc:title>N-Queens Visualizer Using Backtracking Algorithm</dc:title>
</cp:coreProperties>
</file>